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4" r:id="rId3"/>
    <p:sldId id="256" r:id="rId4"/>
    <p:sldId id="275" r:id="rId5"/>
    <p:sldId id="263" r:id="rId6"/>
    <p:sldId id="257" r:id="rId7"/>
    <p:sldId id="264" r:id="rId8"/>
    <p:sldId id="270" r:id="rId9"/>
    <p:sldId id="258" r:id="rId10"/>
    <p:sldId id="259" r:id="rId11"/>
    <p:sldId id="265" r:id="rId12"/>
    <p:sldId id="276" r:id="rId13"/>
    <p:sldId id="261" r:id="rId14"/>
    <p:sldId id="260" r:id="rId15"/>
    <p:sldId id="282" r:id="rId16"/>
    <p:sldId id="266" r:id="rId17"/>
    <p:sldId id="267" r:id="rId18"/>
    <p:sldId id="283" r:id="rId19"/>
    <p:sldId id="268" r:id="rId20"/>
    <p:sldId id="277" r:id="rId21"/>
    <p:sldId id="280" r:id="rId22"/>
    <p:sldId id="279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1B525-65FC-45B4-81D2-DBF4B9B52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54ABB1-D034-4C8C-806D-F2C3BC983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A172AF-0DBE-471A-9C81-538155C9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9FDD-0DAE-4D83-ACEE-2CA7E5AE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D89D68-9E99-45BF-B6C9-D3466C72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5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FCB2D-EF23-46B0-9CF1-A1279D1E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63B30F-9ECC-40E6-83C4-959F764BB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3AA72-CDBC-4385-8CBC-90C855A8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49D02-8AD9-4A55-AD9E-EEAF25CB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D2FB8-3118-4BBE-92E7-506989E4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9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CFD108-E029-4689-A517-B482C61FB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E43BB-2825-49F6-8A73-CCB3EA69E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D3D194-A8F7-4824-A9BC-9FA65E3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E6594-3E61-4B14-8267-2B759A0B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8986E-63EC-47F5-BD8C-79E733BE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73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B3E66-3C89-423A-B4D2-74F195B9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11590-94E0-4A0D-A40E-96503C35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224D4-4FC6-4DA3-B2BD-14635CF0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3BFF9-BCF3-40A3-A493-5F1BB91A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A6C7EC-EA30-440F-B64D-6B5A671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4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3E0B8-225B-434F-A2D2-D57F3940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36BA6-6AA0-438C-AC76-2618B0EAD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B800A-D2C9-4B93-AAF7-BA7C66EC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BE214B-2FB6-4B8D-BF4E-A6BCD09D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115E2-4437-4232-8F4E-6E8374E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8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AF74-B34D-4B44-ACB5-D025ADE3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4EB6CF-B07E-40CD-80E5-4AB4300DD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35BEAE-B021-4B18-B1D6-636BC25D2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D67C2B-4989-46F0-B1B1-3BCAC566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016727-3109-4D9C-9770-C5D0EB45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78BEE3-196E-430F-A6EE-93F5A3C4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4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05454-1AB4-4A31-912C-0053E6EA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5E71F9-B491-45AC-B81B-BA8EF0194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7C886-5884-4BF5-94E5-DCB48ADA2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F0635A-8E8A-461E-8DC7-0D79603A4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2B891B-7BD6-4881-9C08-93CCB7DDE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4FF39E-B0EA-4337-AE63-200D053F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B840DB-F543-48E8-8877-AB436B20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FAC0C8-5613-4440-B427-1449C5FA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0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226E8-FD99-4679-A60B-1A29E500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825DF4-3CEF-4FE1-AB92-A2F83C4B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8933AD-3C67-44F7-BDAE-E4B9E473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37353-997A-4DD2-8058-349B703B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99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2BFCEB-63DF-4C43-A0BB-A9C87BC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747896-5C93-47DE-9FB7-CE4DF586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9FDE74-AF5E-4C27-873B-E8F99E52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E6B6A-9B7C-4420-B792-4FAD3D57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E7C09-7537-4C99-99EF-91E46394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E6D04-7EA9-4CC6-AA3F-37FD5F13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3B458B-948F-4EA3-A340-6F5C3761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50511D-8C0F-4173-928C-B80CD700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E7522-A822-432D-8E3F-6C804304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7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9797C-E0EF-4670-8FA5-7C8BCF76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04A349-DFB0-4CA4-A533-F1F7F1AF6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573EB-A394-4D9D-B859-A21CA58B5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B2991-3AEF-4936-859B-D6764F34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EFDE92-B1DC-49DC-B971-B9C276AD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0DFAB-7191-4792-8DE6-43AFD8E4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0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0F28BF-C2F1-4193-B4C3-2BB932CD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0BAEEA-477B-4F21-BF6C-9C1E7497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DCC19-D927-4D64-9CCF-05EE3BEFD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C82A-C644-4BFB-A19F-6A285F1AF226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0D7E1-11E7-4439-A036-9D15635BE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E7BFC-EBD0-497D-9700-CB5C8219E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5DF99-D450-4C94-81A7-BF5EF9CE4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C87F8-4508-4160-A8CE-81B84951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6183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+mn-ea"/>
                <a:ea typeface="+mn-ea"/>
              </a:rPr>
              <a:t>Introduction to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CV</a:t>
            </a:r>
            <a:r>
              <a:rPr lang="zh-CN" altLang="en-US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+mn-ea"/>
                <a:ea typeface="+mn-ea"/>
              </a:rPr>
              <a:t>Projects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0E75AA-EDA5-45A1-8B9E-1E3DDD6B6C50}"/>
              </a:ext>
            </a:extLst>
          </p:cNvPr>
          <p:cNvSpPr txBox="1"/>
          <p:nvPr/>
        </p:nvSpPr>
        <p:spPr>
          <a:xfrm>
            <a:off x="2529191" y="3081745"/>
            <a:ext cx="84338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i="0" dirty="0">
                <a:effectLst/>
                <a:latin typeface="+mn-ea"/>
              </a:rPr>
              <a:t>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i="0" dirty="0">
                <a:effectLst/>
                <a:latin typeface="+mn-ea"/>
              </a:rPr>
              <a:t>Image Filtering and Hybrid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Local Feature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Scene Recognition with Bag of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Face Detection with a Sliding Window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ea"/>
              </a:rPr>
              <a:t>Fish Detection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0348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0" y="1406069"/>
            <a:ext cx="12573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具体操作步骤</a:t>
            </a:r>
            <a:endParaRPr lang="en-US" altLang="zh-CN" sz="1801" dirty="0"/>
          </a:p>
          <a:p>
            <a:pPr marL="342874" indent="-342874">
              <a:buAutoNum type="arabicPeriod"/>
            </a:pPr>
            <a:r>
              <a:rPr lang="en-US" altLang="zh-CN" sz="1600" dirty="0"/>
              <a:t>Tiny + Nearest Neighbor</a:t>
            </a:r>
          </a:p>
          <a:p>
            <a:pPr marL="342874" indent="-342874">
              <a:buAutoNum type="arabicPeriod"/>
            </a:pPr>
            <a:endParaRPr lang="en-US" altLang="zh-CN" sz="1600" dirty="0"/>
          </a:p>
          <a:p>
            <a:pPr marL="342874" indent="-342874">
              <a:buAutoNum type="arabicPeriod"/>
            </a:pPr>
            <a:r>
              <a:rPr lang="en-US" altLang="zh-CN" sz="1600" dirty="0"/>
              <a:t>Bags of SIFT + Nearest Neighbor</a:t>
            </a:r>
          </a:p>
          <a:p>
            <a:endParaRPr lang="en-US" altLang="zh-CN" sz="1600" dirty="0"/>
          </a:p>
          <a:p>
            <a:pPr marL="342900" indent="-342900">
              <a:buAutoNum type="arabicPeriod" startAt="3"/>
            </a:pPr>
            <a:r>
              <a:rPr lang="en-US" altLang="zh-CN" sz="1600" dirty="0"/>
              <a:t>Bags of SIFT + SVM</a:t>
            </a:r>
          </a:p>
          <a:p>
            <a:pPr marL="342900" indent="-342900">
              <a:buAutoNum type="arabicPeriod" startAt="3"/>
            </a:pPr>
            <a:endParaRPr lang="en-US" altLang="zh-CN" sz="1600" dirty="0"/>
          </a:p>
          <a:p>
            <a:r>
              <a:rPr lang="en-US" altLang="zh-CN" sz="1600" dirty="0"/>
              <a:t>3.1 Bags of SIFT</a:t>
            </a:r>
          </a:p>
          <a:p>
            <a:pPr lvl="1"/>
            <a:r>
              <a:rPr lang="en-US" altLang="zh-CN" sz="1600" dirty="0"/>
              <a:t>3.1.1  </a:t>
            </a:r>
            <a:r>
              <a:rPr lang="zh-CN" altLang="en-US" sz="1600" dirty="0"/>
              <a:t>提取训练集中每个图片的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</a:t>
            </a:r>
            <a:r>
              <a:rPr lang="en-US" altLang="zh-CN" sz="1600" dirty="0"/>
              <a:t>—</a:t>
            </a:r>
            <a:r>
              <a:rPr lang="zh-CN" altLang="en-US" sz="1600" dirty="0"/>
              <a:t>可能不同的图片提取出来的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特征个数不同</a:t>
            </a:r>
            <a:endParaRPr lang="en-US" altLang="zh-CN" sz="1600" dirty="0"/>
          </a:p>
          <a:p>
            <a:pPr lvl="1"/>
            <a:r>
              <a:rPr lang="en-US" altLang="zh-CN" sz="1600" dirty="0"/>
              <a:t>3.1.2  </a:t>
            </a:r>
            <a:r>
              <a:rPr lang="zh-CN" altLang="en-US" sz="1600" dirty="0"/>
              <a:t>将训练集中的所有图片的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特征进行</a:t>
            </a:r>
            <a:r>
              <a:rPr lang="en-US" altLang="zh-CN" sz="1600" dirty="0" err="1"/>
              <a:t>KMeans</a:t>
            </a:r>
            <a:r>
              <a:rPr lang="zh-CN" altLang="en-US" sz="1600" dirty="0"/>
              <a:t>聚类，每个类即可以认为是一个</a:t>
            </a:r>
            <a:r>
              <a:rPr lang="en-US" altLang="zh-CN" sz="1600" dirty="0"/>
              <a:t>bag</a:t>
            </a:r>
            <a:r>
              <a:rPr lang="zh-CN" altLang="en-US" sz="1600" dirty="0"/>
              <a:t>。假设</a:t>
            </a:r>
            <a:r>
              <a:rPr lang="en-US" altLang="zh-CN" sz="1600" dirty="0"/>
              <a:t>K=500</a:t>
            </a:r>
          </a:p>
          <a:p>
            <a:pPr lvl="1"/>
            <a:r>
              <a:rPr lang="en-US" altLang="zh-CN" sz="1600" dirty="0"/>
              <a:t>3.1.3  </a:t>
            </a:r>
            <a:r>
              <a:rPr lang="zh-CN" altLang="en-US" sz="1600" dirty="0"/>
              <a:t>统计训练集每张图片的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特征落在不同</a:t>
            </a:r>
            <a:r>
              <a:rPr lang="en-US" altLang="zh-CN" sz="1600" dirty="0"/>
              <a:t>bag</a:t>
            </a:r>
            <a:r>
              <a:rPr lang="zh-CN" altLang="en-US" sz="1600" dirty="0"/>
              <a:t>的次数</a:t>
            </a:r>
            <a:r>
              <a:rPr lang="en-US" altLang="zh-CN" sz="1600" dirty="0"/>
              <a:t>——</a:t>
            </a:r>
            <a:r>
              <a:rPr lang="zh-CN" altLang="en-US" sz="1600" dirty="0"/>
              <a:t>每张图片的特征表示为</a:t>
            </a:r>
            <a:r>
              <a:rPr lang="en-US" altLang="zh-CN" sz="1600" dirty="0"/>
              <a:t>500x1</a:t>
            </a:r>
          </a:p>
          <a:p>
            <a:pPr lvl="1"/>
            <a:r>
              <a:rPr lang="en-US" altLang="zh-CN" sz="1600" dirty="0"/>
              <a:t>          ——</a:t>
            </a:r>
            <a:r>
              <a:rPr lang="zh-CN" altLang="en-US" sz="1600" dirty="0"/>
              <a:t>利用</a:t>
            </a:r>
            <a:r>
              <a:rPr lang="en-US" altLang="zh-CN" sz="1600" dirty="0"/>
              <a:t>Nearest </a:t>
            </a:r>
            <a:r>
              <a:rPr lang="zh-CN" altLang="en-US" sz="1600" dirty="0"/>
              <a:t>来判断某个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特征的归类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3.2 SVM</a:t>
            </a:r>
            <a:r>
              <a:rPr lang="zh-CN" altLang="en-US" sz="1600" dirty="0"/>
              <a:t>训练</a:t>
            </a:r>
            <a:endParaRPr lang="en-US" altLang="zh-CN" sz="1600" dirty="0"/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推荐使用</a:t>
            </a:r>
            <a:r>
              <a:rPr lang="en-US" altLang="zh-CN" sz="1600" dirty="0" err="1"/>
              <a:t>sklearn.svm.LinearSVC</a:t>
            </a:r>
            <a:endParaRPr lang="en-US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CE736E-F262-41FF-9962-1E58B8EC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595" y="1611410"/>
            <a:ext cx="5459412" cy="16053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C5AE40-3D20-47C4-B846-3B231A7D195B}"/>
              </a:ext>
            </a:extLst>
          </p:cNvPr>
          <p:cNvSpPr txBox="1"/>
          <p:nvPr/>
        </p:nvSpPr>
        <p:spPr>
          <a:xfrm>
            <a:off x="466934" y="515565"/>
            <a:ext cx="953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3:</a:t>
            </a:r>
            <a:r>
              <a:rPr lang="zh-CN" altLang="en-US" sz="44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Scene recognition with bag of words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1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F1C96-9A99-4434-AFC2-C9930C8F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95" y="496111"/>
            <a:ext cx="9260731" cy="82945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Tiny + KNN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0E1A9-0CA0-402D-B6BA-A52B6DBC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72546"/>
            <a:ext cx="5258559" cy="3347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75924-339A-45E3-94BC-49F75062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173" y="1686048"/>
            <a:ext cx="6727311" cy="44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F1C96-9A99-4434-AFC2-C9930C8F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95" y="496111"/>
            <a:ext cx="9260731" cy="829453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BOW + SVM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849298-8D5E-46F6-83D9-9FC1BA5A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7" y="1493399"/>
            <a:ext cx="4892464" cy="45876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97721C-FE83-413A-8331-191E9801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66" y="1591804"/>
            <a:ext cx="6240034" cy="44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0" y="1729216"/>
            <a:ext cx="828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目的</a:t>
            </a:r>
            <a:r>
              <a:rPr lang="zh-CN" altLang="en-US" sz="2800" b="1" dirty="0"/>
              <a:t>：</a:t>
            </a:r>
            <a:endParaRPr lang="en-US" altLang="zh-CN" sz="1801" dirty="0"/>
          </a:p>
          <a:p>
            <a:r>
              <a:rPr lang="en-US" altLang="zh-CN" sz="1801" dirty="0"/>
              <a:t>      </a:t>
            </a:r>
            <a:r>
              <a:rPr lang="zh-CN" altLang="en-US" sz="2400" dirty="0"/>
              <a:t>基于</a:t>
            </a:r>
            <a:r>
              <a:rPr lang="en-US" altLang="zh-CN" sz="2400" dirty="0"/>
              <a:t>HOG</a:t>
            </a:r>
            <a:r>
              <a:rPr lang="zh-CN" altLang="en-US" sz="2400" dirty="0"/>
              <a:t>和多尺度滑动窗口实现人脸检测算法。</a:t>
            </a:r>
            <a:endParaRPr lang="zh-CN" altLang="en-US" sz="180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155649" y="2908292"/>
            <a:ext cx="4508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操作关键点</a:t>
            </a:r>
            <a:r>
              <a:rPr lang="zh-CN" altLang="en-US" sz="1801" dirty="0"/>
              <a:t>：</a:t>
            </a:r>
            <a:endParaRPr lang="en-US" altLang="zh-CN" sz="1801" dirty="0"/>
          </a:p>
          <a:p>
            <a:pPr marL="342900" indent="-342900">
              <a:buAutoNum type="arabicPeriod"/>
            </a:pPr>
            <a:r>
              <a:rPr lang="zh-CN" altLang="en-US" sz="2000" dirty="0"/>
              <a:t>分类器训练</a:t>
            </a:r>
            <a:endParaRPr lang="en-US" altLang="zh-CN" sz="2000" dirty="0"/>
          </a:p>
          <a:p>
            <a:pPr lvl="1"/>
            <a:r>
              <a:rPr lang="en-US" altLang="zh-CN" dirty="0"/>
              <a:t>1.1 </a:t>
            </a:r>
            <a:r>
              <a:rPr lang="zh-CN" altLang="en-US" dirty="0"/>
              <a:t>正负样本的</a:t>
            </a:r>
            <a:r>
              <a:rPr lang="en-US" altLang="zh-CN" dirty="0" err="1"/>
              <a:t>HoG</a:t>
            </a:r>
            <a:r>
              <a:rPr lang="zh-CN" altLang="en-US" dirty="0"/>
              <a:t>特征获取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正样本：人脸图片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负样本：不包含脸的背景图</a:t>
            </a:r>
            <a:endParaRPr lang="en-US" altLang="zh-CN" dirty="0"/>
          </a:p>
          <a:p>
            <a:r>
              <a:rPr lang="en-US" altLang="zh-CN" dirty="0"/>
              <a:t>         1.2 </a:t>
            </a:r>
            <a:r>
              <a:rPr lang="zh-CN" altLang="en-US" dirty="0"/>
              <a:t>图片</a:t>
            </a:r>
            <a:r>
              <a:rPr lang="en-US" altLang="zh-CN" dirty="0" err="1"/>
              <a:t>HoG</a:t>
            </a:r>
            <a:r>
              <a:rPr lang="zh-CN" altLang="en-US" dirty="0"/>
              <a:t>特征计算</a:t>
            </a:r>
            <a:endParaRPr lang="en-US" altLang="zh-CN" dirty="0"/>
          </a:p>
          <a:p>
            <a:endParaRPr lang="en-US" altLang="zh-CN" sz="2000" dirty="0"/>
          </a:p>
          <a:p>
            <a:pPr marL="342874" indent="-342874">
              <a:buAutoNum type="arabicPeriod" startAt="2"/>
            </a:pPr>
            <a:r>
              <a:rPr lang="zh-CN" altLang="en-US" sz="2000" dirty="0"/>
              <a:t>多尺度窗口滑动</a:t>
            </a:r>
            <a:endParaRPr lang="en-US" altLang="zh-CN" sz="2000" dirty="0"/>
          </a:p>
          <a:p>
            <a:pPr lvl="1"/>
            <a:r>
              <a:rPr lang="en-US" altLang="zh-CN" dirty="0"/>
              <a:t>2.1 </a:t>
            </a:r>
            <a:r>
              <a:rPr lang="zh-CN" altLang="en-US" dirty="0"/>
              <a:t>从图像中滑动取出预选框</a:t>
            </a:r>
            <a:endParaRPr lang="en-US" altLang="zh-CN" dirty="0"/>
          </a:p>
          <a:p>
            <a:pPr lvl="1"/>
            <a:r>
              <a:rPr lang="en-US" altLang="zh-CN" dirty="0"/>
              <a:t>2.2 </a:t>
            </a:r>
            <a:r>
              <a:rPr lang="zh-CN" altLang="en-US" dirty="0"/>
              <a:t>可能需要对图像进行缩放，简历尺度金字塔</a:t>
            </a:r>
            <a:endParaRPr lang="en-US" altLang="zh-CN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36E205-3BC6-4F7D-8F89-3A75A4987A75}"/>
              </a:ext>
            </a:extLst>
          </p:cNvPr>
          <p:cNvSpPr txBox="1"/>
          <p:nvPr/>
        </p:nvSpPr>
        <p:spPr>
          <a:xfrm>
            <a:off x="6862712" y="3429000"/>
            <a:ext cx="5260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提取正负样本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训练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评估训练成果</a:t>
            </a:r>
            <a:endParaRPr lang="en-US" altLang="zh-CN" sz="28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挖掘难样本</a:t>
            </a:r>
            <a:endParaRPr lang="en-US" altLang="zh-CN" sz="2800" dirty="0"/>
          </a:p>
          <a:p>
            <a:r>
              <a:rPr lang="en-US" altLang="zh-CN" sz="2800" dirty="0"/>
              <a:t>5. </a:t>
            </a:r>
            <a:r>
              <a:rPr lang="zh-CN" altLang="en-US" sz="2800" dirty="0"/>
              <a:t>在测试集上运行并可视化结果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2773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-1" y="1699981"/>
            <a:ext cx="12573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具体操作步骤</a:t>
            </a:r>
            <a:endParaRPr lang="en-US" altLang="zh-CN" sz="1801" dirty="0"/>
          </a:p>
          <a:p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提取训练图片的</a:t>
            </a:r>
            <a:r>
              <a:rPr lang="en-US" altLang="zh-CN" sz="1600" dirty="0" err="1"/>
              <a:t>HoG</a:t>
            </a:r>
            <a:r>
              <a:rPr lang="zh-CN" altLang="en-US" sz="1600" dirty="0"/>
              <a:t>特征。 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利用训练图片的</a:t>
            </a:r>
            <a:r>
              <a:rPr lang="en-US" altLang="zh-CN" sz="1600" dirty="0" err="1"/>
              <a:t>HoG</a:t>
            </a:r>
            <a:r>
              <a:rPr lang="zh-CN" altLang="en-US" sz="1600" dirty="0"/>
              <a:t>特征训练分类器。比如前面提到的</a:t>
            </a:r>
            <a:r>
              <a:rPr lang="en-US" altLang="zh-CN" sz="1600" dirty="0"/>
              <a:t>SVM</a:t>
            </a:r>
            <a:r>
              <a:rPr lang="zh-CN" altLang="en-US" sz="1600" dirty="0"/>
              <a:t>分类器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计算测试图片的</a:t>
            </a:r>
            <a:r>
              <a:rPr lang="en-US" altLang="zh-CN" sz="1600" dirty="0" err="1"/>
              <a:t>HoG</a:t>
            </a:r>
            <a:r>
              <a:rPr lang="zh-CN" altLang="en-US" sz="1600" dirty="0"/>
              <a:t>特征图。按照</a:t>
            </a:r>
            <a:r>
              <a:rPr lang="en-US" altLang="zh-CN" sz="1600" dirty="0"/>
              <a:t>step</a:t>
            </a:r>
            <a:r>
              <a:rPr lang="zh-CN" altLang="en-US" sz="1600" dirty="0"/>
              <a:t>滑动窗口，利用分类器筛选出人脸窗口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对</a:t>
            </a:r>
            <a:r>
              <a:rPr lang="en-US" altLang="zh-CN" sz="1600" dirty="0" err="1"/>
              <a:t>HoG</a:t>
            </a:r>
            <a:r>
              <a:rPr lang="zh-CN" altLang="en-US" sz="1600" dirty="0"/>
              <a:t>特征图降采样，按照</a:t>
            </a:r>
            <a:r>
              <a:rPr lang="en-US" altLang="zh-CN" sz="1600" dirty="0"/>
              <a:t>step</a:t>
            </a:r>
            <a:r>
              <a:rPr lang="zh-CN" altLang="en-US" sz="1600" dirty="0"/>
              <a:t>滑动窗口，筛选出人脸窗口，并按照降采样的尺度还原到原图。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利用</a:t>
            </a:r>
            <a:r>
              <a:rPr lang="en-US" altLang="zh-CN" sz="1600" dirty="0"/>
              <a:t>NMS</a:t>
            </a:r>
            <a:r>
              <a:rPr lang="zh-CN" altLang="en-US" sz="1600" dirty="0"/>
              <a:t>移除重叠候选框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zh-CN" altLang="en-US" sz="1600" dirty="0"/>
              <a:t>下一张图</a:t>
            </a:r>
            <a:endParaRPr lang="en-US" altLang="zh-CN" sz="1600" dirty="0"/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5AD4CF72-3F17-4BA8-9DDD-66B623BD347F}"/>
              </a:ext>
            </a:extLst>
          </p:cNvPr>
          <p:cNvSpPr txBox="1"/>
          <p:nvPr/>
        </p:nvSpPr>
        <p:spPr>
          <a:xfrm>
            <a:off x="-2" y="4333198"/>
            <a:ext cx="125730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代码  </a:t>
            </a:r>
            <a:r>
              <a:rPr lang="en-US" altLang="zh-CN" sz="2800" dirty="0"/>
              <a:t>proj4/code/student.py</a:t>
            </a:r>
          </a:p>
          <a:p>
            <a:pPr marL="342874" indent="-342874">
              <a:buAutoNum type="arabicPeriod"/>
            </a:pPr>
            <a:r>
              <a:rPr lang="en-US" altLang="zh-CN" sz="1600" dirty="0" err="1"/>
              <a:t>get_positive_features</a:t>
            </a:r>
            <a:r>
              <a:rPr lang="en-US" altLang="zh-CN" sz="1600" dirty="0"/>
              <a:t>()     </a:t>
            </a:r>
            <a:r>
              <a:rPr lang="zh-CN" altLang="en-US" sz="1600" dirty="0"/>
              <a:t>加载正类样本和计算这些样本的特征 。正负类样本路径在文件中都有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en-US" altLang="zh-CN" sz="1600" dirty="0" err="1"/>
              <a:t>get_random_negative_features</a:t>
            </a:r>
            <a:r>
              <a:rPr lang="en-US" altLang="zh-CN" sz="1600" dirty="0"/>
              <a:t>()  </a:t>
            </a:r>
            <a:r>
              <a:rPr lang="zh-CN" altLang="en-US" sz="1600" dirty="0"/>
              <a:t>随即加载负样本并计算这些样本特征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en-US" altLang="zh-CN" sz="1600" dirty="0" err="1"/>
              <a:t>train_classifier</a:t>
            </a:r>
            <a:r>
              <a:rPr lang="en-US" altLang="zh-CN" sz="1600" dirty="0"/>
              <a:t>()  </a:t>
            </a:r>
            <a:r>
              <a:rPr lang="zh-CN" altLang="en-US" sz="1600" dirty="0"/>
              <a:t>利用</a:t>
            </a:r>
            <a:r>
              <a:rPr lang="en-US" altLang="zh-CN" sz="1600" dirty="0"/>
              <a:t>SVM</a:t>
            </a:r>
            <a:r>
              <a:rPr lang="zh-CN" altLang="en-US" sz="1600" dirty="0"/>
              <a:t>训练线型分类器</a:t>
            </a:r>
            <a:endParaRPr lang="en-US" altLang="zh-CN" sz="1600" dirty="0"/>
          </a:p>
          <a:p>
            <a:pPr marL="342874" indent="-342874">
              <a:buFontTx/>
              <a:buAutoNum type="arabicPeriod"/>
            </a:pPr>
            <a:r>
              <a:rPr lang="en-US" altLang="zh-CN" sz="1600" dirty="0" err="1"/>
              <a:t>mine_hard_negs</a:t>
            </a:r>
            <a:r>
              <a:rPr lang="en-US" altLang="zh-CN" sz="1600" dirty="0"/>
              <a:t>() </a:t>
            </a:r>
            <a:r>
              <a:rPr lang="zh-CN" altLang="en-US" sz="1600" dirty="0"/>
              <a:t>提取</a:t>
            </a:r>
            <a:r>
              <a:rPr lang="en-US" altLang="zh-CN" sz="1600" dirty="0"/>
              <a:t>false-positive prediction.</a:t>
            </a:r>
            <a:r>
              <a:rPr lang="zh-CN" altLang="en-US" sz="1600" dirty="0"/>
              <a:t>特征</a:t>
            </a:r>
            <a:endParaRPr lang="en-US" altLang="zh-CN" sz="1600" dirty="0"/>
          </a:p>
          <a:p>
            <a:pPr marL="342874" indent="-342874">
              <a:buAutoNum type="arabicPeriod"/>
            </a:pPr>
            <a:r>
              <a:rPr lang="en-US" altLang="zh-CN" sz="1600" dirty="0" err="1"/>
              <a:t>run_detector</a:t>
            </a:r>
            <a:r>
              <a:rPr lang="en-US" altLang="zh-CN" sz="1600" dirty="0"/>
              <a:t>()  </a:t>
            </a:r>
            <a:r>
              <a:rPr lang="zh-CN" altLang="en-US" sz="1600" dirty="0"/>
              <a:t>测试图多尺度寻找人脸，并且利用</a:t>
            </a:r>
            <a:r>
              <a:rPr lang="en-US" altLang="zh-CN" sz="1600" dirty="0"/>
              <a:t>NMS</a:t>
            </a:r>
            <a:r>
              <a:rPr lang="zh-CN" altLang="en-US" sz="1600" dirty="0"/>
              <a:t>移除部分候选框。</a:t>
            </a:r>
            <a:endParaRPr lang="en-US" altLang="zh-CN" sz="1600" dirty="0"/>
          </a:p>
          <a:p>
            <a:pPr marL="800040" lvl="1" indent="-342874">
              <a:buAutoNum type="arabicPeriod"/>
            </a:pP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9C6B22-F1ED-4DD1-8CD6-8B4E057CD1F9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9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A9C6B22-F1ED-4DD1-8CD6-8B4E057CD1F9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073363-819E-4D49-B487-8A60E8D8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87" y="3429000"/>
            <a:ext cx="3551228" cy="9449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95DF99-D9E4-4415-80CA-159B6703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7" y="2830992"/>
            <a:ext cx="3048264" cy="22099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60B949-3FB6-47E5-B2B7-CB40FB43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70" y="1893651"/>
            <a:ext cx="3017782" cy="40846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462773-D1C9-4DB6-832A-7D4B26B2639D}"/>
              </a:ext>
            </a:extLst>
          </p:cNvPr>
          <p:cNvSpPr txBox="1"/>
          <p:nvPr/>
        </p:nvSpPr>
        <p:spPr>
          <a:xfrm>
            <a:off x="3933887" y="1893651"/>
            <a:ext cx="3551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查看分类器训练结果</a:t>
            </a:r>
          </a:p>
        </p:txBody>
      </p:sp>
    </p:spTree>
    <p:extLst>
      <p:ext uri="{BB962C8B-B14F-4D97-AF65-F5344CB8AC3E}">
        <p14:creationId xmlns:p14="http://schemas.microsoft.com/office/powerpoint/2010/main" val="39726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678A6FED-0084-4CAE-8835-9764E1E44700}"/>
              </a:ext>
            </a:extLst>
          </p:cNvPr>
          <p:cNvSpPr txBox="1"/>
          <p:nvPr/>
        </p:nvSpPr>
        <p:spPr>
          <a:xfrm>
            <a:off x="1724055" y="1995712"/>
            <a:ext cx="47656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b="1" dirty="0"/>
              <a:t>图片以及未经过</a:t>
            </a:r>
            <a:r>
              <a:rPr lang="en-US" altLang="zh-CN" sz="1801" b="1" dirty="0"/>
              <a:t>NMS</a:t>
            </a:r>
            <a:r>
              <a:rPr lang="zh-CN" altLang="en-US" sz="1801" b="1" dirty="0"/>
              <a:t>的候选框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B00701-FA03-42B1-AF09-E0A5FF90DF9C}"/>
              </a:ext>
            </a:extLst>
          </p:cNvPr>
          <p:cNvSpPr txBox="1"/>
          <p:nvPr/>
        </p:nvSpPr>
        <p:spPr>
          <a:xfrm>
            <a:off x="6994760" y="1995713"/>
            <a:ext cx="506709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1" b="1" dirty="0"/>
              <a:t>可视化</a:t>
            </a:r>
            <a:r>
              <a:rPr lang="en-US" altLang="zh-CN" sz="1801" b="1" dirty="0"/>
              <a:t>HOG</a:t>
            </a:r>
            <a:r>
              <a:rPr lang="zh-CN" altLang="en-US" sz="1801" b="1" dirty="0"/>
              <a:t>特征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D958E-6765-4BCC-A268-F699D6719CC8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DAA34-77C0-4A45-B99D-48E32F53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8" y="2473298"/>
            <a:ext cx="6359564" cy="32487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2104E-633A-4BA5-B035-988E4DF9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001" y="2365172"/>
            <a:ext cx="2836609" cy="39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F59389-1B95-498D-8FA0-2C0EBDA4287D}"/>
              </a:ext>
            </a:extLst>
          </p:cNvPr>
          <p:cNvSpPr txBox="1"/>
          <p:nvPr/>
        </p:nvSpPr>
        <p:spPr>
          <a:xfrm>
            <a:off x="8642292" y="5223699"/>
            <a:ext cx="393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原尺寸的图片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E71263-E209-4FBC-92F5-F5A0C11F8F61}"/>
              </a:ext>
            </a:extLst>
          </p:cNvPr>
          <p:cNvSpPr txBox="1"/>
          <p:nvPr/>
        </p:nvSpPr>
        <p:spPr>
          <a:xfrm>
            <a:off x="2135953" y="5223699"/>
            <a:ext cx="2306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/>
              <a:t>0.7scale</a:t>
            </a:r>
            <a:r>
              <a:rPr lang="zh-CN" altLang="en-US" sz="2400" b="1" dirty="0"/>
              <a:t>的图片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20BA28-F881-457B-AE20-F26C45ED2F41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1FBCA2-6FF9-48C4-AC32-DD7687A1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53" y="2137332"/>
            <a:ext cx="5845047" cy="2964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F978A4-B33A-43FE-AF8F-5F6E4FC4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9" y="2059664"/>
            <a:ext cx="6133362" cy="31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8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A9C6B22-F1ED-4DD1-8CD6-8B4E057CD1F9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462773-D1C9-4DB6-832A-7D4B26B2639D}"/>
              </a:ext>
            </a:extLst>
          </p:cNvPr>
          <p:cNvSpPr txBox="1"/>
          <p:nvPr/>
        </p:nvSpPr>
        <p:spPr>
          <a:xfrm>
            <a:off x="3933887" y="1893651"/>
            <a:ext cx="3551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查看模型效果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0B5C37-8EEC-407C-8D7A-0A8DD50B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" y="2814938"/>
            <a:ext cx="2903486" cy="28614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B43A16-69F2-43DE-8C4E-85F67AC3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395" y="2814938"/>
            <a:ext cx="4324773" cy="28614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FCA1EE-1049-4EB5-B60C-1289A4E9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115" y="2866458"/>
            <a:ext cx="1938060" cy="28108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C703D8-BBE0-4A4A-A80C-9EC9B27B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104" y="3368763"/>
            <a:ext cx="220237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0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E6E9B98-5FF3-4AD2-A9DE-DD6753132554}"/>
              </a:ext>
            </a:extLst>
          </p:cNvPr>
          <p:cNvSpPr txBox="1"/>
          <p:nvPr/>
        </p:nvSpPr>
        <p:spPr>
          <a:xfrm>
            <a:off x="4591049" y="1686513"/>
            <a:ext cx="355370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b="1" dirty="0"/>
              <a:t>在额外的图片上测试（</a:t>
            </a:r>
            <a:r>
              <a:rPr lang="en-US" altLang="zh-CN" sz="1801" b="1" dirty="0"/>
              <a:t>optional</a:t>
            </a:r>
            <a:r>
              <a:rPr lang="zh-CN" altLang="en-US" sz="1801" b="1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5CCA1-2D15-4346-AB3D-270FDED1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93" y="2150242"/>
            <a:ext cx="7605419" cy="38712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3E20D5-7D55-4AEC-8BC8-36ED59E4F94E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4: </a:t>
            </a:r>
            <a:r>
              <a:rPr lang="en-US" altLang="zh-CN" sz="3600" b="1" dirty="0">
                <a:solidFill>
                  <a:schemeClr val="bg1"/>
                </a:solidFill>
              </a:rPr>
              <a:t>Face Detection with a sliding window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552451" y="510642"/>
            <a:ext cx="11120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0: Prepare for requirements</a:t>
            </a:r>
            <a:endParaRPr lang="en-US" altLang="zh-CN" sz="3200" b="1" i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87551" y="1646185"/>
            <a:ext cx="8280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配置环境：</a:t>
            </a:r>
            <a:r>
              <a:rPr lang="zh-CN" altLang="en-US" sz="3200" b="1" dirty="0"/>
              <a:t>推荐使用</a:t>
            </a:r>
            <a:r>
              <a:rPr lang="en-US" altLang="zh-CN" sz="3200" b="1" dirty="0"/>
              <a:t>VS Code + Anaconda</a:t>
            </a:r>
            <a:endParaRPr lang="en-US" altLang="zh-CN" sz="4000" b="1" dirty="0"/>
          </a:p>
          <a:p>
            <a:r>
              <a:rPr lang="en-US" altLang="zh-CN" sz="4000" b="1" dirty="0"/>
              <a:t>	Python3.x</a:t>
            </a:r>
          </a:p>
          <a:p>
            <a:r>
              <a:rPr lang="en-US" altLang="zh-CN" sz="4000" b="1" dirty="0"/>
              <a:t>	</a:t>
            </a:r>
            <a:r>
              <a:rPr lang="en-US" altLang="zh-CN" sz="4000" b="1" dirty="0" err="1"/>
              <a:t>Jupyter</a:t>
            </a:r>
            <a:r>
              <a:rPr lang="en-US" altLang="zh-CN" sz="4000" b="1" dirty="0"/>
              <a:t>-notebook</a:t>
            </a:r>
          </a:p>
          <a:p>
            <a:r>
              <a:rPr lang="en-US" altLang="zh-CN" sz="4000" b="1" dirty="0"/>
              <a:t>	</a:t>
            </a:r>
            <a:r>
              <a:rPr lang="en-US" altLang="zh-CN" sz="4000" b="1" dirty="0" err="1"/>
              <a:t>Pytorch</a:t>
            </a:r>
            <a:r>
              <a:rPr lang="en-US" altLang="zh-CN" sz="4000" b="1" dirty="0"/>
              <a:t> &gt;= 1.2</a:t>
            </a:r>
          </a:p>
          <a:p>
            <a:r>
              <a:rPr lang="en-US" altLang="zh-CN" sz="4000" b="1" dirty="0"/>
              <a:t>	scikit-image</a:t>
            </a:r>
          </a:p>
          <a:p>
            <a:r>
              <a:rPr lang="en-US" altLang="zh-CN" sz="4000" b="1" dirty="0"/>
              <a:t>	scikit-learn</a:t>
            </a:r>
          </a:p>
          <a:p>
            <a:r>
              <a:rPr lang="en-US" altLang="zh-CN" sz="4000" b="1" dirty="0"/>
              <a:t>	……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8056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5: </a:t>
            </a:r>
            <a:r>
              <a:rPr lang="en-US" altLang="zh-CN" sz="3600" b="1" dirty="0">
                <a:solidFill>
                  <a:schemeClr val="bg1"/>
                </a:solidFill>
              </a:rPr>
              <a:t>Fish Detection with Deep Learning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0" y="1729216"/>
            <a:ext cx="828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目的</a:t>
            </a:r>
            <a:r>
              <a:rPr lang="zh-CN" altLang="en-US" sz="2800" b="1" dirty="0"/>
              <a:t>：</a:t>
            </a:r>
            <a:endParaRPr lang="en-US" altLang="zh-CN" sz="1801" dirty="0"/>
          </a:p>
          <a:p>
            <a:r>
              <a:rPr lang="en-US" altLang="zh-CN" sz="1801" dirty="0"/>
              <a:t>      </a:t>
            </a:r>
            <a:r>
              <a:rPr lang="zh-CN" altLang="en-US" sz="2400" dirty="0"/>
              <a:t>基于</a:t>
            </a:r>
            <a:r>
              <a:rPr lang="en-US" altLang="zh-CN" sz="2400" dirty="0"/>
              <a:t>YOLOv3-tiny</a:t>
            </a:r>
            <a:r>
              <a:rPr lang="zh-CN" altLang="en-US" sz="2400" dirty="0"/>
              <a:t>模型实现🐟检测算法。熟悉深度学习在目标检测上的应用方式。</a:t>
            </a:r>
            <a:endParaRPr lang="zh-CN" altLang="en-US" sz="180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155649" y="3591366"/>
            <a:ext cx="4508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操作关键点</a:t>
            </a:r>
            <a:r>
              <a:rPr lang="zh-CN" altLang="en-US" sz="1801" dirty="0"/>
              <a:t>：</a:t>
            </a:r>
            <a:endParaRPr lang="en-US" altLang="zh-CN" sz="1801" dirty="0"/>
          </a:p>
          <a:p>
            <a:pPr marL="342900" indent="-342900">
              <a:buAutoNum type="arabicPeriod"/>
            </a:pPr>
            <a:r>
              <a:rPr lang="zh-CN" altLang="en-US" sz="2000" dirty="0"/>
              <a:t>数据集划分</a:t>
            </a:r>
            <a:endParaRPr lang="en-US" altLang="zh-CN" sz="2000" dirty="0"/>
          </a:p>
          <a:p>
            <a:r>
              <a:rPr lang="en-US" altLang="zh-CN" dirty="0"/>
              <a:t>	</a:t>
            </a:r>
            <a:r>
              <a:rPr lang="zh-CN" altLang="en-US" b="1" dirty="0"/>
              <a:t>图片和标注已经提供</a:t>
            </a:r>
            <a:r>
              <a:rPr lang="zh-CN" altLang="en-US" dirty="0"/>
              <a:t>，编写代码进行</a:t>
            </a:r>
            <a:r>
              <a:rPr lang="zh-CN" altLang="en-US" b="1" dirty="0"/>
              <a:t>训练集</a:t>
            </a:r>
            <a:r>
              <a:rPr lang="zh-CN" altLang="en-US" dirty="0"/>
              <a:t>和</a:t>
            </a:r>
            <a:r>
              <a:rPr lang="zh-CN" altLang="en-US" b="1" dirty="0"/>
              <a:t>验证集</a:t>
            </a:r>
            <a:r>
              <a:rPr lang="zh-CN" altLang="en-US" dirty="0"/>
              <a:t>的划分</a:t>
            </a:r>
            <a:endParaRPr lang="en-US" altLang="zh-CN" dirty="0"/>
          </a:p>
          <a:p>
            <a:pPr marL="342874" indent="-342874">
              <a:buAutoNum type="arabicPeriod" startAt="2"/>
            </a:pPr>
            <a:r>
              <a:rPr lang="zh-CN" altLang="en-US" sz="2000" dirty="0"/>
              <a:t>编写训练阶段的代码</a:t>
            </a:r>
            <a:endParaRPr lang="en-US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3F30BD-14DE-4206-B400-E7443B4FF8B9}"/>
              </a:ext>
            </a:extLst>
          </p:cNvPr>
          <p:cNvSpPr txBox="1"/>
          <p:nvPr/>
        </p:nvSpPr>
        <p:spPr>
          <a:xfrm>
            <a:off x="6462181" y="3429000"/>
            <a:ext cx="4508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代码</a:t>
            </a:r>
            <a:r>
              <a:rPr lang="zh-CN" altLang="en-US" sz="1801" dirty="0"/>
              <a:t>：</a:t>
            </a:r>
            <a:endParaRPr lang="en-US" altLang="zh-CN" sz="1801" dirty="0"/>
          </a:p>
          <a:p>
            <a:r>
              <a:rPr lang="en-US" altLang="zh-CN" sz="1801" b="1" dirty="0"/>
              <a:t>	</a:t>
            </a:r>
            <a:r>
              <a:rPr lang="zh-CN" altLang="en-US" sz="2800" b="1" dirty="0"/>
              <a:t>一共有两处，全部在</a:t>
            </a:r>
            <a:r>
              <a:rPr lang="en-US" altLang="zh-CN" sz="2800" b="1" dirty="0"/>
              <a:t>proj5.ipynb</a:t>
            </a:r>
            <a:r>
              <a:rPr lang="zh-CN" altLang="en-US" sz="2800" b="1" dirty="0"/>
              <a:t>中</a:t>
            </a:r>
            <a:endParaRPr lang="en-US" altLang="zh-CN" sz="1801" b="1" dirty="0"/>
          </a:p>
        </p:txBody>
      </p:sp>
    </p:spTree>
    <p:extLst>
      <p:ext uri="{BB962C8B-B14F-4D97-AF65-F5344CB8AC3E}">
        <p14:creationId xmlns:p14="http://schemas.microsoft.com/office/powerpoint/2010/main" val="426848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5: </a:t>
            </a:r>
            <a:r>
              <a:rPr lang="en-US" altLang="zh-CN" sz="3600" b="1" dirty="0">
                <a:solidFill>
                  <a:schemeClr val="bg1"/>
                </a:solidFill>
              </a:rPr>
              <a:t>Fish Detection with Deep Learning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81148-943F-472F-94E9-BBF5D29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" y="1587285"/>
            <a:ext cx="6166128" cy="35786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FD587B-1062-4FA4-8747-320DC24F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7" y="2336434"/>
            <a:ext cx="6258259" cy="39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57206" y="524254"/>
            <a:ext cx="1097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5: </a:t>
            </a:r>
            <a:r>
              <a:rPr lang="en-US" altLang="zh-CN" sz="3600" b="1" dirty="0">
                <a:solidFill>
                  <a:schemeClr val="bg1"/>
                </a:solidFill>
              </a:rPr>
              <a:t>Fish Detection with Deep Learning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77BC70-D4B6-4E1E-BCE8-49852F1E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21" y="1729216"/>
            <a:ext cx="3977985" cy="3970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4D17F4-EEAF-4054-B154-9EA81C8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35" y="4344116"/>
            <a:ext cx="5692633" cy="18289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62C1B9-D8FE-472A-9DD8-718D8531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6" y="1511455"/>
            <a:ext cx="383319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12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552451" y="510642"/>
            <a:ext cx="11120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1: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 Filtering and Hybrid Images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87551" y="1646185"/>
            <a:ext cx="8280400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目的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endParaRPr lang="en-US" altLang="zh-CN" sz="1801" dirty="0"/>
          </a:p>
          <a:p>
            <a:r>
              <a:rPr lang="en-US" altLang="zh-CN" sz="1801" dirty="0"/>
              <a:t>       </a:t>
            </a:r>
            <a:r>
              <a:rPr lang="zh-CN" altLang="en-US" sz="2400" dirty="0"/>
              <a:t>对不同图像分别进行高通和低通滤波，再混合图片</a:t>
            </a:r>
            <a:endParaRPr lang="zh-CN" altLang="en-US" sz="180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222301" y="3349840"/>
            <a:ext cx="5029200" cy="163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操作关键点</a:t>
            </a:r>
            <a:r>
              <a:rPr lang="zh-CN" altLang="en-US" sz="1801" dirty="0"/>
              <a:t>：</a:t>
            </a:r>
            <a:r>
              <a:rPr lang="en-US" altLang="zh-CN" sz="1801" dirty="0"/>
              <a:t> </a:t>
            </a:r>
          </a:p>
          <a:p>
            <a:r>
              <a:rPr lang="en-US" altLang="zh-CN" sz="1801" dirty="0"/>
              <a:t>1. </a:t>
            </a:r>
            <a:r>
              <a:rPr lang="zh-CN" altLang="en-US" sz="1801" dirty="0"/>
              <a:t>编写</a:t>
            </a:r>
            <a:r>
              <a:rPr lang="en-US" altLang="zh-CN" sz="1801" dirty="0" err="1"/>
              <a:t>my_filter</a:t>
            </a:r>
            <a:r>
              <a:rPr lang="en-US" altLang="zh-CN" sz="1801" dirty="0"/>
              <a:t>()</a:t>
            </a:r>
            <a:r>
              <a:rPr lang="zh-CN" altLang="en-US" sz="1801" dirty="0"/>
              <a:t>函数，并利用滤波器对图片进行滤波</a:t>
            </a:r>
            <a:endParaRPr lang="en-US" altLang="zh-CN" sz="1801" dirty="0"/>
          </a:p>
          <a:p>
            <a:r>
              <a:rPr lang="en-US" altLang="zh-CN" sz="1801" dirty="0"/>
              <a:t>2. </a:t>
            </a:r>
            <a:r>
              <a:rPr lang="zh-CN" altLang="en-US" sz="1801" dirty="0"/>
              <a:t>在</a:t>
            </a:r>
            <a:r>
              <a:rPr lang="en-US" altLang="zh-CN" sz="1801" dirty="0"/>
              <a:t>part1</a:t>
            </a:r>
            <a:r>
              <a:rPr lang="zh-CN" altLang="en-US" sz="1801" dirty="0"/>
              <a:t>部分对图像进行高低通滤波</a:t>
            </a:r>
            <a:endParaRPr lang="en-US" altLang="zh-CN" sz="1801" dirty="0"/>
          </a:p>
          <a:p>
            <a:r>
              <a:rPr lang="en-US" altLang="zh-CN" sz="1801" dirty="0"/>
              <a:t>3. </a:t>
            </a:r>
            <a:r>
              <a:rPr lang="zh-CN" altLang="en-US" sz="1801" dirty="0"/>
              <a:t>在</a:t>
            </a:r>
            <a:r>
              <a:rPr lang="en-US" altLang="zh-CN" sz="1801" dirty="0"/>
              <a:t>part2</a:t>
            </a:r>
            <a:r>
              <a:rPr lang="zh-CN" altLang="en-US" sz="1801" dirty="0"/>
              <a:t>部分进行图像的融合</a:t>
            </a:r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38B53788-C74D-4D60-959D-6B08230007A8}"/>
              </a:ext>
            </a:extLst>
          </p:cNvPr>
          <p:cNvSpPr txBox="1"/>
          <p:nvPr/>
        </p:nvSpPr>
        <p:spPr>
          <a:xfrm>
            <a:off x="6643991" y="3118943"/>
            <a:ext cx="5029200" cy="20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代码：</a:t>
            </a:r>
            <a:r>
              <a:rPr lang="en-US" altLang="zh-CN" sz="1801" dirty="0"/>
              <a:t>proj1/code/student.py</a:t>
            </a:r>
          </a:p>
          <a:p>
            <a:pPr marL="342874" indent="-342874">
              <a:buAutoNum type="arabicPeriod"/>
            </a:pPr>
            <a:r>
              <a:rPr lang="en-US" altLang="zh-CN" sz="1801" dirty="0" err="1"/>
              <a:t>my_imfilter</a:t>
            </a:r>
            <a:r>
              <a:rPr lang="en-US" altLang="zh-CN" sz="1801" dirty="0"/>
              <a:t>()   </a:t>
            </a:r>
          </a:p>
          <a:p>
            <a:r>
              <a:rPr lang="en-US" altLang="zh-CN" sz="1801" dirty="0"/>
              <a:t>     </a:t>
            </a:r>
            <a:r>
              <a:rPr lang="zh-CN" altLang="en-US" sz="1200" dirty="0"/>
              <a:t>利用滤波函数操作图像</a:t>
            </a:r>
            <a:endParaRPr lang="en-US" altLang="zh-CN" sz="1200" dirty="0"/>
          </a:p>
          <a:p>
            <a:r>
              <a:rPr lang="en-US" altLang="zh-CN" sz="1801" dirty="0"/>
              <a:t>2. </a:t>
            </a:r>
            <a:r>
              <a:rPr lang="en-US" altLang="zh-CN" sz="1801" dirty="0" err="1"/>
              <a:t>gen_hybrid_image</a:t>
            </a:r>
            <a:r>
              <a:rPr lang="en-US" altLang="zh-CN" sz="1801" dirty="0"/>
              <a:t>() </a:t>
            </a:r>
          </a:p>
          <a:p>
            <a:r>
              <a:rPr lang="en-US" altLang="zh-CN" sz="1801" dirty="0"/>
              <a:t>     </a:t>
            </a:r>
            <a:r>
              <a:rPr lang="zh-CN" altLang="en-US" sz="1200" dirty="0"/>
              <a:t>生成高低通分量滤除图片</a:t>
            </a:r>
            <a:endParaRPr lang="en-US" altLang="zh-CN" sz="1200" dirty="0"/>
          </a:p>
          <a:p>
            <a:r>
              <a:rPr lang="en-US" altLang="zh-CN" sz="1200" dirty="0"/>
              <a:t>        </a:t>
            </a:r>
            <a:r>
              <a:rPr lang="zh-CN" altLang="en-US" sz="1200" dirty="0"/>
              <a:t>图像融合</a:t>
            </a:r>
            <a:endParaRPr lang="en-US" altLang="zh-CN" sz="1200" dirty="0"/>
          </a:p>
          <a:p>
            <a:r>
              <a:rPr lang="en-US" altLang="zh-CN" sz="1801" dirty="0"/>
              <a:t>	</a:t>
            </a:r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182797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552451" y="510642"/>
            <a:ext cx="11120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1: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 Filtering and Hybrid Images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3E683B-7A34-4A9F-971C-68D7CDAF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580744"/>
            <a:ext cx="5932684" cy="3013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0E813E-BD3A-4B3E-8FE7-3A20E8F8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47" y="3073940"/>
            <a:ext cx="6035838" cy="29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D5FF94F-75D7-4170-A87C-EAC49B1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74" y="2684283"/>
            <a:ext cx="6195597" cy="27815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A50FB3-FCAC-4902-B7CF-497851AA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8349"/>
            <a:ext cx="2667786" cy="23386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7DBF81-0764-4686-B116-87419DF78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69" y="3697346"/>
            <a:ext cx="2667786" cy="23442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56EF71-4B40-4444-9D38-5968262DD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0" y="1371477"/>
            <a:ext cx="2133785" cy="19280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58C52B-6532-42BD-BD55-16D9C375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369" y="1371476"/>
            <a:ext cx="2371524" cy="205752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643811C-F7BC-4E91-8935-9C4FC4E8AAF7}"/>
              </a:ext>
            </a:extLst>
          </p:cNvPr>
          <p:cNvSpPr txBox="1"/>
          <p:nvPr/>
        </p:nvSpPr>
        <p:spPr>
          <a:xfrm>
            <a:off x="552451" y="510642"/>
            <a:ext cx="11120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1: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 Filtering and Hybrid Images</a:t>
            </a:r>
          </a:p>
        </p:txBody>
      </p:sp>
    </p:spTree>
    <p:extLst>
      <p:ext uri="{BB962C8B-B14F-4D97-AF65-F5344CB8AC3E}">
        <p14:creationId xmlns:p14="http://schemas.microsoft.com/office/powerpoint/2010/main" val="352689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57206" y="524733"/>
            <a:ext cx="8618699" cy="76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2: Local Feature Match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-111015" y="1409526"/>
            <a:ext cx="8280400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目的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endParaRPr lang="en-US" altLang="zh-CN" sz="1801" dirty="0"/>
          </a:p>
          <a:p>
            <a:r>
              <a:rPr lang="en-US" altLang="zh-CN" sz="1801" dirty="0"/>
              <a:t>       </a:t>
            </a:r>
            <a:r>
              <a:rPr lang="en-US" altLang="zh-CN" sz="2800" dirty="0"/>
              <a:t>SIFT</a:t>
            </a:r>
            <a:r>
              <a:rPr lang="zh-CN" altLang="en-US" sz="2800" dirty="0"/>
              <a:t>特征的具体细节理解和简单的距离计算</a:t>
            </a:r>
            <a:endParaRPr lang="zh-CN" altLang="en-US" sz="180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0" y="2602747"/>
            <a:ext cx="6515100" cy="366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操作关键点</a:t>
            </a:r>
            <a:r>
              <a:rPr lang="zh-CN" altLang="en-US" sz="1801" dirty="0"/>
              <a:t>：</a:t>
            </a:r>
            <a:endParaRPr lang="en-US" altLang="zh-CN" sz="1801" dirty="0"/>
          </a:p>
          <a:p>
            <a:endParaRPr lang="en-US" altLang="zh-CN" sz="1801" dirty="0"/>
          </a:p>
          <a:p>
            <a:pPr marL="342874" indent="-342874">
              <a:buAutoNum type="arabicPeriod"/>
            </a:pPr>
            <a:r>
              <a:rPr lang="en-US" altLang="zh-CN" sz="1801" dirty="0"/>
              <a:t>Harris</a:t>
            </a:r>
            <a:r>
              <a:rPr lang="zh-CN" altLang="en-US" sz="1801" dirty="0"/>
              <a:t>兴趣点提取</a:t>
            </a:r>
            <a:endParaRPr lang="en-US" altLang="zh-CN" sz="1801" dirty="0"/>
          </a:p>
          <a:p>
            <a:pPr lvl="1"/>
            <a:r>
              <a:rPr lang="en-US" altLang="zh-CN" sz="1801" dirty="0"/>
              <a:t>1.1 </a:t>
            </a:r>
            <a:r>
              <a:rPr lang="zh-CN" altLang="en-US" sz="1801" dirty="0"/>
              <a:t>实现</a:t>
            </a:r>
            <a:r>
              <a:rPr lang="en-US" altLang="zh-CN" sz="1801" dirty="0"/>
              <a:t>Harris</a:t>
            </a:r>
            <a:r>
              <a:rPr lang="zh-CN" altLang="en-US" sz="1801" dirty="0"/>
              <a:t>角点检测算法（</a:t>
            </a:r>
            <a:r>
              <a:rPr lang="en-US" altLang="zh-CN" sz="1801" dirty="0"/>
              <a:t>NMS</a:t>
            </a:r>
            <a:r>
              <a:rPr lang="zh-CN" altLang="en-US" sz="1801" dirty="0"/>
              <a:t>）</a:t>
            </a:r>
            <a:endParaRPr lang="en-US" altLang="zh-CN" sz="1801" dirty="0"/>
          </a:p>
          <a:p>
            <a:pPr lvl="1"/>
            <a:r>
              <a:rPr lang="en-US" altLang="zh-CN" sz="1801" dirty="0"/>
              <a:t>1.2 </a:t>
            </a:r>
            <a:r>
              <a:rPr lang="zh-CN" altLang="en-US" sz="1801" dirty="0"/>
              <a:t>输入</a:t>
            </a:r>
            <a:r>
              <a:rPr lang="en-US" altLang="zh-CN" sz="1801" dirty="0"/>
              <a:t>image</a:t>
            </a:r>
            <a:r>
              <a:rPr lang="zh-CN" altLang="en-US" sz="1801" dirty="0"/>
              <a:t>（不一定是灰度图），返回一组角点坐标</a:t>
            </a:r>
            <a:endParaRPr lang="en-US" altLang="zh-CN" sz="1801" dirty="0"/>
          </a:p>
          <a:p>
            <a:r>
              <a:rPr lang="en-US" altLang="zh-CN" sz="1801" dirty="0"/>
              <a:t>2. </a:t>
            </a:r>
            <a:r>
              <a:rPr lang="zh-CN" altLang="en-US" sz="1801" dirty="0"/>
              <a:t>特征描述 </a:t>
            </a:r>
            <a:r>
              <a:rPr lang="en-US" altLang="zh-CN" sz="1801" dirty="0"/>
              <a:t>		</a:t>
            </a:r>
          </a:p>
          <a:p>
            <a:pPr lvl="1"/>
            <a:r>
              <a:rPr lang="en-US" altLang="zh-CN" sz="1600" dirty="0"/>
              <a:t>2.1 </a:t>
            </a:r>
            <a:r>
              <a:rPr lang="zh-CN" altLang="en-US" sz="1600" dirty="0"/>
              <a:t>实现</a:t>
            </a:r>
            <a:r>
              <a:rPr lang="en-US" altLang="zh-CN" sz="1600" dirty="0"/>
              <a:t>SIFT</a:t>
            </a:r>
            <a:r>
              <a:rPr lang="zh-CN" altLang="en-US" sz="1600" dirty="0"/>
              <a:t>算法的特征描述部分（高斯模糊去噪、</a:t>
            </a:r>
            <a:r>
              <a:rPr lang="en-US" altLang="zh-CN" sz="1600" dirty="0"/>
              <a:t>Norm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en-US" altLang="zh-CN" sz="1600" dirty="0"/>
              <a:t>2.2 </a:t>
            </a:r>
            <a:r>
              <a:rPr lang="zh-CN" altLang="en-US" sz="1600" dirty="0"/>
              <a:t>使用角点作为</a:t>
            </a:r>
            <a:r>
              <a:rPr lang="en-US" altLang="zh-CN" sz="1600" dirty="0"/>
              <a:t>SIFT</a:t>
            </a:r>
            <a:r>
              <a:rPr lang="zh-CN" altLang="en-US" sz="1600" dirty="0"/>
              <a:t>的关键点</a:t>
            </a:r>
            <a:endParaRPr lang="en-US" altLang="zh-CN" sz="1600" dirty="0"/>
          </a:p>
          <a:p>
            <a:pPr lvl="1"/>
            <a:r>
              <a:rPr lang="en-US" altLang="zh-CN" sz="1600" dirty="0"/>
              <a:t>3.3 </a:t>
            </a:r>
            <a:r>
              <a:rPr lang="zh-CN" altLang="en-US" sz="1600" dirty="0"/>
              <a:t>（</a:t>
            </a:r>
            <a:r>
              <a:rPr lang="en-US" altLang="zh-CN" sz="1600" dirty="0"/>
              <a:t>optional</a:t>
            </a:r>
            <a:r>
              <a:rPr lang="zh-CN" altLang="en-US" sz="1600" dirty="0"/>
              <a:t>：你也可以使用</a:t>
            </a:r>
            <a:r>
              <a:rPr lang="en-US" altLang="zh-CN" sz="1600" dirty="0"/>
              <a:t>DOG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r>
              <a:rPr lang="en-US" altLang="zh-CN" sz="1801" dirty="0"/>
              <a:t>3. </a:t>
            </a:r>
            <a:r>
              <a:rPr lang="zh-CN" altLang="en-US" sz="1801" dirty="0"/>
              <a:t>特征匹配</a:t>
            </a:r>
            <a:endParaRPr lang="en-US" altLang="zh-CN" sz="1801" dirty="0"/>
          </a:p>
          <a:p>
            <a:pPr lvl="1"/>
            <a:r>
              <a:rPr lang="en-US" altLang="zh-CN" sz="1600" dirty="0"/>
              <a:t>4.1 </a:t>
            </a:r>
            <a:r>
              <a:rPr lang="zh-CN" altLang="en-US" sz="1600" dirty="0"/>
              <a:t>欧式距离</a:t>
            </a:r>
            <a:endParaRPr lang="en-US" altLang="zh-CN" sz="1600" dirty="0"/>
          </a:p>
          <a:p>
            <a:pPr lvl="1"/>
            <a:r>
              <a:rPr lang="en-US" altLang="zh-CN" sz="1600" dirty="0"/>
              <a:t>4.2 </a:t>
            </a:r>
            <a:r>
              <a:rPr lang="zh-CN" altLang="en-US" sz="1600" dirty="0"/>
              <a:t>任意两点进行特征间的距离计算，</a:t>
            </a:r>
            <a:endParaRPr lang="en-US" altLang="zh-CN" sz="1600" dirty="0"/>
          </a:p>
          <a:p>
            <a:pPr lvl="1"/>
            <a:r>
              <a:rPr lang="en-US" altLang="zh-CN" sz="1600" dirty="0"/>
              <a:t>4.3 </a:t>
            </a:r>
            <a:r>
              <a:rPr lang="zh-CN" altLang="en-US" sz="1600" dirty="0"/>
              <a:t>不正确匹配点去除：阈值、最近距离与次近距离的比值。</a:t>
            </a:r>
            <a:endParaRPr lang="en-US" altLang="zh-CN" sz="1600" dirty="0"/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6C71BF44-7531-41C3-AF38-1730EC2CA3F9}"/>
              </a:ext>
            </a:extLst>
          </p:cNvPr>
          <p:cNvSpPr txBox="1"/>
          <p:nvPr/>
        </p:nvSpPr>
        <p:spPr>
          <a:xfrm>
            <a:off x="7200902" y="2317271"/>
            <a:ext cx="6643689" cy="369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代码位置</a:t>
            </a:r>
            <a:r>
              <a:rPr lang="zh-CN" altLang="en-US" sz="1801" dirty="0"/>
              <a:t>：</a:t>
            </a:r>
            <a:endParaRPr lang="en-US" altLang="zh-CN" sz="1801" dirty="0"/>
          </a:p>
          <a:p>
            <a:endParaRPr lang="en-US" altLang="zh-CN" sz="1801" dirty="0"/>
          </a:p>
          <a:p>
            <a:pPr marL="342874" indent="-342874">
              <a:buAutoNum type="arabicPeriod"/>
            </a:pPr>
            <a:r>
              <a:rPr lang="en-US" altLang="zh-CN" sz="1801" dirty="0" err="1"/>
              <a:t>DoG</a:t>
            </a:r>
            <a:r>
              <a:rPr lang="zh-CN" altLang="en-US" sz="1801" dirty="0"/>
              <a:t>关键点提取或者</a:t>
            </a:r>
            <a:r>
              <a:rPr lang="en-US" altLang="zh-CN" sz="1801" dirty="0"/>
              <a:t>Harris</a:t>
            </a:r>
            <a:r>
              <a:rPr lang="zh-CN" altLang="en-US" sz="1801" dirty="0"/>
              <a:t>关键点提取</a:t>
            </a:r>
            <a:endParaRPr lang="en-US" altLang="zh-CN" sz="1801" dirty="0"/>
          </a:p>
          <a:p>
            <a:pPr lvl="1"/>
            <a:r>
              <a:rPr lang="en-US" altLang="zh-CN" sz="1801" dirty="0"/>
              <a:t>Proj2/code/student.py   /</a:t>
            </a:r>
            <a:r>
              <a:rPr lang="en-US" altLang="zh-CN" sz="1801" dirty="0" err="1"/>
              <a:t>get_interest_points</a:t>
            </a:r>
            <a:r>
              <a:rPr lang="en-US" altLang="zh-CN" sz="1801" dirty="0"/>
              <a:t>()</a:t>
            </a:r>
          </a:p>
          <a:p>
            <a:pPr lvl="1"/>
            <a:endParaRPr lang="en-US" altLang="zh-CN" sz="1801" dirty="0"/>
          </a:p>
          <a:p>
            <a:r>
              <a:rPr lang="en-US" altLang="zh-CN" sz="1801" dirty="0"/>
              <a:t>2. </a:t>
            </a:r>
            <a:r>
              <a:rPr lang="zh-CN" altLang="en-US" sz="1801" dirty="0"/>
              <a:t>关键点方向确定。</a:t>
            </a:r>
            <a:r>
              <a:rPr lang="en-US" altLang="zh-CN" sz="1801" dirty="0"/>
              <a:t>		</a:t>
            </a:r>
            <a:endParaRPr lang="en-US" altLang="zh-CN" sz="1600" dirty="0"/>
          </a:p>
          <a:p>
            <a:pPr lvl="1"/>
            <a:r>
              <a:rPr lang="en-US" altLang="zh-CN" sz="1600" dirty="0"/>
              <a:t>Proj2/code/student.py    / </a:t>
            </a:r>
            <a:r>
              <a:rPr lang="en-US" altLang="zh-CN" sz="1600" dirty="0" err="1"/>
              <a:t>get_features</a:t>
            </a:r>
            <a:r>
              <a:rPr lang="en-US" altLang="zh-CN" sz="1600" dirty="0"/>
              <a:t>()</a:t>
            </a:r>
          </a:p>
          <a:p>
            <a:pPr lvl="1"/>
            <a:endParaRPr lang="en-US" altLang="zh-CN" sz="1600" dirty="0"/>
          </a:p>
          <a:p>
            <a:r>
              <a:rPr lang="en-US" altLang="zh-CN" sz="1801" dirty="0"/>
              <a:t>3. </a:t>
            </a:r>
            <a:r>
              <a:rPr lang="zh-CN" altLang="en-US" sz="1801" dirty="0"/>
              <a:t>特征描述</a:t>
            </a:r>
            <a:r>
              <a:rPr lang="en-US" altLang="zh-CN" sz="1801" dirty="0"/>
              <a:t>		</a:t>
            </a:r>
          </a:p>
          <a:p>
            <a:pPr lvl="1"/>
            <a:r>
              <a:rPr lang="en-US" altLang="zh-CN" sz="1600" dirty="0"/>
              <a:t>Proj2/code/student.py    / </a:t>
            </a:r>
            <a:r>
              <a:rPr lang="en-US" altLang="zh-CN" sz="1600" dirty="0" err="1"/>
              <a:t>get_features</a:t>
            </a:r>
            <a:r>
              <a:rPr lang="en-US" altLang="zh-CN" sz="1600" dirty="0"/>
              <a:t>()</a:t>
            </a:r>
          </a:p>
          <a:p>
            <a:pPr lvl="1"/>
            <a:endParaRPr lang="en-US" altLang="zh-CN" sz="1600" dirty="0"/>
          </a:p>
          <a:p>
            <a:r>
              <a:rPr lang="en-US" altLang="zh-CN" sz="1801" dirty="0"/>
              <a:t>4. </a:t>
            </a:r>
            <a:r>
              <a:rPr lang="zh-CN" altLang="en-US" sz="1801" dirty="0"/>
              <a:t>特征匹配</a:t>
            </a:r>
            <a:endParaRPr lang="en-US" altLang="zh-CN" sz="1801" dirty="0"/>
          </a:p>
          <a:p>
            <a:pPr lvl="1"/>
            <a:r>
              <a:rPr lang="en-US" altLang="zh-CN" sz="1600" dirty="0"/>
              <a:t>Proj2/code/student.py    / </a:t>
            </a:r>
            <a:r>
              <a:rPr lang="en-US" altLang="zh-CN" sz="1600" dirty="0" err="1"/>
              <a:t>match_features</a:t>
            </a:r>
            <a:r>
              <a:rPr lang="en-US" altLang="zh-CN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2755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66E0A8-8194-4C80-B8F2-60812F5B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" y="1428896"/>
            <a:ext cx="4067175" cy="48863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AE4678-F708-407F-AABB-855807DB2C92}"/>
              </a:ext>
            </a:extLst>
          </p:cNvPr>
          <p:cNvSpPr txBox="1"/>
          <p:nvPr/>
        </p:nvSpPr>
        <p:spPr>
          <a:xfrm>
            <a:off x="457206" y="524733"/>
            <a:ext cx="8618699" cy="76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2: Local Feature Match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979A7C-B53B-4EE2-8DF4-C0D2F315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56" y="1550507"/>
            <a:ext cx="5273497" cy="3756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BECD21-A044-4940-8FAB-3F1F3831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40" y="5382202"/>
            <a:ext cx="425232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976B8F1-3011-4CBE-A459-CAE98FB6ACC8}"/>
              </a:ext>
            </a:extLst>
          </p:cNvPr>
          <p:cNvSpPr txBox="1"/>
          <p:nvPr/>
        </p:nvSpPr>
        <p:spPr>
          <a:xfrm>
            <a:off x="1123954" y="1715958"/>
            <a:ext cx="160986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b="1" dirty="0"/>
              <a:t>第一张图某点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315463-C201-4C8B-8320-7099830AE4FD}"/>
              </a:ext>
            </a:extLst>
          </p:cNvPr>
          <p:cNvSpPr txBox="1"/>
          <p:nvPr/>
        </p:nvSpPr>
        <p:spPr>
          <a:xfrm>
            <a:off x="7348612" y="1879812"/>
            <a:ext cx="24727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b="1" dirty="0"/>
              <a:t>第二张图前两个匹配点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6C9A25-80D8-4253-B8FA-3543A013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" y="2160693"/>
            <a:ext cx="3739099" cy="28748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FAB3DA-3E6E-4E77-9B26-A160284E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89" y="2249272"/>
            <a:ext cx="3581710" cy="2697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67FF95-B499-466B-B3B2-BC23108C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999" y="2279755"/>
            <a:ext cx="3505504" cy="26672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FAD35B-CA51-42A9-BFB1-DA73EB18B584}"/>
              </a:ext>
            </a:extLst>
          </p:cNvPr>
          <p:cNvSpPr txBox="1"/>
          <p:nvPr/>
        </p:nvSpPr>
        <p:spPr>
          <a:xfrm>
            <a:off x="457206" y="524733"/>
            <a:ext cx="8618699" cy="76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2: Local Feature Match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F1A2D0D-D339-4C33-9372-E665F924D81E}"/>
              </a:ext>
            </a:extLst>
          </p:cNvPr>
          <p:cNvSpPr txBox="1"/>
          <p:nvPr/>
        </p:nvSpPr>
        <p:spPr>
          <a:xfrm>
            <a:off x="466934" y="515565"/>
            <a:ext cx="9537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Project 3:</a:t>
            </a:r>
            <a:r>
              <a:rPr lang="zh-CN" altLang="en-US" sz="44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Scene recognition with bag of words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009DE-4AA2-4BFC-A8BF-0D16F55D7D96}"/>
              </a:ext>
            </a:extLst>
          </p:cNvPr>
          <p:cNvSpPr txBox="1"/>
          <p:nvPr/>
        </p:nvSpPr>
        <p:spPr>
          <a:xfrm>
            <a:off x="116732" y="1285006"/>
            <a:ext cx="828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目的</a:t>
            </a:r>
            <a:r>
              <a:rPr lang="zh-CN" altLang="en-US" sz="2800" b="1" dirty="0"/>
              <a:t>：</a:t>
            </a:r>
            <a:endParaRPr lang="en-US" altLang="zh-CN" sz="1801" dirty="0"/>
          </a:p>
          <a:p>
            <a:r>
              <a:rPr lang="en-US" altLang="zh-CN" sz="1801" dirty="0"/>
              <a:t>       </a:t>
            </a:r>
            <a:r>
              <a:rPr lang="zh-CN" altLang="en-US" sz="2400" dirty="0"/>
              <a:t>场景识别。特征提取</a:t>
            </a:r>
            <a:r>
              <a:rPr lang="en-US" altLang="zh-CN" sz="2400" dirty="0"/>
              <a:t>+</a:t>
            </a:r>
            <a:r>
              <a:rPr lang="zh-CN" altLang="en-US" sz="2400" dirty="0"/>
              <a:t>分类器构建和使用</a:t>
            </a:r>
            <a:endParaRPr lang="zh-CN" altLang="en-US" sz="180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6DE5C-58EF-426E-BE98-A5D5BDAC93A0}"/>
              </a:ext>
            </a:extLst>
          </p:cNvPr>
          <p:cNvSpPr txBox="1"/>
          <p:nvPr/>
        </p:nvSpPr>
        <p:spPr>
          <a:xfrm>
            <a:off x="116732" y="2318937"/>
            <a:ext cx="4724400" cy="3385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操作关键点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endParaRPr lang="en-US" altLang="zh-CN" sz="1801" dirty="0"/>
          </a:p>
          <a:p>
            <a:pPr marL="342900" indent="-342900">
              <a:buAutoNum type="arabicPeriod"/>
            </a:pPr>
            <a:r>
              <a:rPr lang="zh-CN" altLang="en-US" sz="1600" dirty="0"/>
              <a:t>图像词袋特征表示</a:t>
            </a:r>
            <a:endParaRPr lang="en-US" altLang="zh-CN" sz="1600" dirty="0"/>
          </a:p>
          <a:p>
            <a:pPr lvl="1"/>
            <a:r>
              <a:rPr lang="en-US" altLang="zh-CN" sz="1600" dirty="0"/>
              <a:t>1.1 tiny</a:t>
            </a:r>
            <a:r>
              <a:rPr lang="zh-CN" altLang="en-US" sz="1600" dirty="0"/>
              <a:t>特征</a:t>
            </a:r>
            <a:endParaRPr lang="en-US" altLang="zh-CN" sz="1600" dirty="0"/>
          </a:p>
          <a:p>
            <a:pPr lvl="1"/>
            <a:r>
              <a:rPr lang="en-US" altLang="zh-CN" sz="1600" dirty="0"/>
              <a:t>1.2 BOW</a:t>
            </a:r>
            <a:r>
              <a:rPr lang="zh-CN" altLang="en-US" sz="1600" dirty="0"/>
              <a:t>特征（</a:t>
            </a:r>
            <a:r>
              <a:rPr lang="en-US" altLang="zh-CN" sz="1600" dirty="0"/>
              <a:t>SIFT or </a:t>
            </a:r>
            <a:r>
              <a:rPr lang="en-US" altLang="zh-CN" sz="1600" dirty="0" err="1"/>
              <a:t>HoG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sz="1600" dirty="0"/>
              <a:t>词袋构建：将从训练集获取的特征进行</a:t>
            </a:r>
            <a:r>
              <a:rPr lang="en-US" altLang="zh-CN" sz="1600" dirty="0"/>
              <a:t>k-means</a:t>
            </a:r>
            <a:r>
              <a:rPr lang="zh-CN" altLang="en-US" sz="1600" dirty="0"/>
              <a:t>聚类。</a:t>
            </a:r>
            <a:r>
              <a:rPr lang="en-US" altLang="zh-CN" sz="1600" dirty="0"/>
              <a:t>K</a:t>
            </a:r>
            <a:r>
              <a:rPr lang="zh-CN" altLang="en-US" sz="1600" dirty="0"/>
              <a:t>的取值决定了后续的效果</a:t>
            </a:r>
            <a:endParaRPr lang="en-US" altLang="zh-CN" sz="1600" dirty="0"/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874" indent="-342874">
              <a:buAutoNum type="arabicPeriod" startAt="2"/>
            </a:pPr>
            <a:r>
              <a:rPr lang="zh-CN" altLang="en-US" sz="1600" dirty="0"/>
              <a:t>分类器构建</a:t>
            </a:r>
            <a:endParaRPr lang="en-US" altLang="zh-CN" sz="1600" dirty="0"/>
          </a:p>
          <a:p>
            <a:pPr lvl="1"/>
            <a:r>
              <a:rPr lang="en-US" altLang="zh-CN" sz="1600" dirty="0"/>
              <a:t>2.1  KNN classifier</a:t>
            </a:r>
          </a:p>
          <a:p>
            <a:pPr lvl="1"/>
            <a:r>
              <a:rPr lang="en-US" altLang="zh-CN" sz="1600" dirty="0"/>
              <a:t>2.2  SVM</a:t>
            </a:r>
          </a:p>
          <a:p>
            <a:endParaRPr lang="en-US" altLang="zh-CN" sz="1600" dirty="0"/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3F7A66DF-4DE4-4926-997C-B77D3293A18E}"/>
              </a:ext>
            </a:extLst>
          </p:cNvPr>
          <p:cNvSpPr txBox="1"/>
          <p:nvPr/>
        </p:nvSpPr>
        <p:spPr>
          <a:xfrm>
            <a:off x="6338134" y="2318937"/>
            <a:ext cx="4724400" cy="277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代码</a:t>
            </a:r>
            <a:r>
              <a:rPr lang="zh-CN" altLang="en-US" sz="1801" dirty="0"/>
              <a:t>：</a:t>
            </a:r>
            <a:r>
              <a:rPr lang="en-US" altLang="zh-CN" sz="1801" dirty="0"/>
              <a:t>proj3/code/student.py</a:t>
            </a:r>
          </a:p>
          <a:p>
            <a:endParaRPr lang="en-US" altLang="zh-CN" sz="1801" dirty="0"/>
          </a:p>
          <a:p>
            <a:r>
              <a:rPr lang="en-US" altLang="zh-CN" sz="1600" dirty="0"/>
              <a:t>1.   </a:t>
            </a:r>
            <a:r>
              <a:rPr lang="en-US" altLang="zh-CN" sz="1600" dirty="0" err="1"/>
              <a:t>get_tiny_images</a:t>
            </a:r>
            <a:r>
              <a:rPr lang="en-US" altLang="zh-CN" sz="1600" dirty="0"/>
              <a:t>()</a:t>
            </a:r>
          </a:p>
          <a:p>
            <a:pPr marL="342874" indent="-342874">
              <a:buAutoNum type="arabicPeriod" startAt="2"/>
            </a:pPr>
            <a:r>
              <a:rPr lang="en-US" altLang="zh-CN" sz="1600" dirty="0" err="1"/>
              <a:t>Build_vocabulary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包括图片的</a:t>
            </a:r>
            <a:r>
              <a:rPr lang="en-US" altLang="zh-CN" sz="1600" dirty="0"/>
              <a:t>sift</a:t>
            </a:r>
            <a:r>
              <a:rPr lang="zh-CN" altLang="en-US" sz="1600" dirty="0"/>
              <a:t>特征提取和词袋构建</a:t>
            </a:r>
            <a:endParaRPr lang="en-US" altLang="zh-CN" sz="1600" dirty="0"/>
          </a:p>
          <a:p>
            <a:pPr marL="342874" indent="-342874">
              <a:buAutoNum type="arabicPeriod" startAt="3"/>
            </a:pPr>
            <a:r>
              <a:rPr lang="en-US" altLang="zh-CN" sz="1600" dirty="0" err="1"/>
              <a:t>get_bags_of_words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   </a:t>
            </a:r>
            <a:r>
              <a:rPr lang="zh-CN" altLang="en-US" sz="1600" dirty="0"/>
              <a:t>根据词袋获取测试图片的直方图特征表示</a:t>
            </a:r>
            <a:endParaRPr lang="en-US" altLang="zh-CN" sz="1600" dirty="0"/>
          </a:p>
          <a:p>
            <a:r>
              <a:rPr lang="en-US" altLang="zh-CN" sz="1600" dirty="0"/>
              <a:t>4. </a:t>
            </a:r>
            <a:r>
              <a:rPr lang="en-US" altLang="zh-CN" sz="1600" dirty="0" err="1"/>
              <a:t>SVM_classify</a:t>
            </a:r>
            <a:r>
              <a:rPr lang="en-US" altLang="zh-CN" sz="1600" dirty="0"/>
              <a:t>()</a:t>
            </a:r>
          </a:p>
          <a:p>
            <a:endParaRPr lang="en-US" altLang="zh-CN" sz="1600" dirty="0"/>
          </a:p>
          <a:p>
            <a:r>
              <a:rPr lang="en-US" altLang="zh-CN" sz="1600" dirty="0"/>
              <a:t>5. </a:t>
            </a:r>
            <a:r>
              <a:rPr lang="en-US" altLang="zh-CN" sz="1600" dirty="0" err="1"/>
              <a:t>Nearest_neighbor_classify</a:t>
            </a:r>
            <a:r>
              <a:rPr lang="en-US" altLang="zh-CN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83683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3417</TotalTime>
  <Words>1145</Words>
  <Application>Microsoft Office PowerPoint</Application>
  <PresentationFormat>宽屏</PresentationFormat>
  <Paragraphs>163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Consolas</vt:lpstr>
      <vt:lpstr>Office 主题​​</vt:lpstr>
      <vt:lpstr>Introduction to CV Projects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Tiny + KNN</vt:lpstr>
      <vt:lpstr>BOW + SVM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辉 肖</dc:creator>
  <cp:lastModifiedBy>Jiang Xun</cp:lastModifiedBy>
  <cp:revision>92</cp:revision>
  <dcterms:created xsi:type="dcterms:W3CDTF">2019-05-27T12:45:34Z</dcterms:created>
  <dcterms:modified xsi:type="dcterms:W3CDTF">2021-03-30T06:41:53Z</dcterms:modified>
</cp:coreProperties>
</file>